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69" r:id="rId2"/>
    <p:sldId id="261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6A4FC-716C-4E62-818E-D979153160A7}" type="doc">
      <dgm:prSet loTypeId="urn:microsoft.com/office/officeart/2005/8/layout/gear1" loCatId="relationship" qsTypeId="urn:microsoft.com/office/officeart/2005/8/quickstyle/simple5" qsCatId="simple" csTypeId="urn:microsoft.com/office/officeart/2005/8/colors/accent1_2" csCatId="accent1" phldr="1"/>
      <dgm:spPr/>
    </dgm:pt>
    <dgm:pt modelId="{10A0B361-18EE-4F5E-87A4-8A47719083DB}">
      <dgm:prSet phldrT="[Texto]" custT="1"/>
      <dgm:spPr/>
      <dgm:t>
        <a:bodyPr/>
        <a:lstStyle/>
        <a:p>
          <a:r>
            <a:rPr lang="es-CL" sz="1600" dirty="0" smtClean="0"/>
            <a:t>Especialistas</a:t>
          </a:r>
          <a:endParaRPr lang="es-CL" sz="1600" dirty="0"/>
        </a:p>
      </dgm:t>
    </dgm:pt>
    <dgm:pt modelId="{2D2C7A3E-0884-4911-A6E0-1A6651E94011}" type="parTrans" cxnId="{DE3B6677-49DB-4937-8084-C4A59574D196}">
      <dgm:prSet/>
      <dgm:spPr/>
      <dgm:t>
        <a:bodyPr/>
        <a:lstStyle/>
        <a:p>
          <a:endParaRPr lang="es-CL"/>
        </a:p>
      </dgm:t>
    </dgm:pt>
    <dgm:pt modelId="{91977D57-5286-4A85-8102-497A25962752}" type="sibTrans" cxnId="{DE3B6677-49DB-4937-8084-C4A59574D196}">
      <dgm:prSet/>
      <dgm:spPr/>
      <dgm:t>
        <a:bodyPr/>
        <a:lstStyle/>
        <a:p>
          <a:endParaRPr lang="es-CL"/>
        </a:p>
      </dgm:t>
    </dgm:pt>
    <dgm:pt modelId="{B2D15508-FD38-4B6B-90EF-7857DCACC9EE}">
      <dgm:prSet phldrT="[Texto]" custT="1"/>
      <dgm:spPr/>
      <dgm:t>
        <a:bodyPr/>
        <a:lstStyle/>
        <a:p>
          <a:r>
            <a:rPr lang="es-CL" sz="1200" b="1" dirty="0" smtClean="0"/>
            <a:t>Docentes y dirección</a:t>
          </a:r>
          <a:endParaRPr lang="es-CL" sz="1200" b="1" dirty="0"/>
        </a:p>
      </dgm:t>
    </dgm:pt>
    <dgm:pt modelId="{9A642F9A-89E5-4AA5-A928-4CA7259686FB}" type="parTrans" cxnId="{1157EA52-1C12-49DD-9FC7-B4A7EFA4EF9C}">
      <dgm:prSet/>
      <dgm:spPr/>
      <dgm:t>
        <a:bodyPr/>
        <a:lstStyle/>
        <a:p>
          <a:endParaRPr lang="es-CL"/>
        </a:p>
      </dgm:t>
    </dgm:pt>
    <dgm:pt modelId="{D8D52788-678F-4137-8502-67CD11B64C85}" type="sibTrans" cxnId="{1157EA52-1C12-49DD-9FC7-B4A7EFA4EF9C}">
      <dgm:prSet/>
      <dgm:spPr/>
      <dgm:t>
        <a:bodyPr/>
        <a:lstStyle/>
        <a:p>
          <a:endParaRPr lang="es-CL"/>
        </a:p>
      </dgm:t>
    </dgm:pt>
    <dgm:pt modelId="{ED56E2C6-908C-47FD-BF8C-68FB88D0995E}">
      <dgm:prSet phldrT="[Texto]" custT="1"/>
      <dgm:spPr/>
      <dgm:t>
        <a:bodyPr/>
        <a:lstStyle/>
        <a:p>
          <a:r>
            <a:rPr lang="es-CL" sz="1800" b="1" dirty="0" smtClean="0"/>
            <a:t>Padres</a:t>
          </a:r>
          <a:endParaRPr lang="es-CL" sz="1800" b="1" dirty="0"/>
        </a:p>
      </dgm:t>
    </dgm:pt>
    <dgm:pt modelId="{F0A5532B-D625-45E0-80EE-BC9A47DBA819}" type="sibTrans" cxnId="{8044B5EB-9B5F-422E-BAE0-55EE0092E0C4}">
      <dgm:prSet/>
      <dgm:spPr/>
      <dgm:t>
        <a:bodyPr/>
        <a:lstStyle/>
        <a:p>
          <a:endParaRPr lang="es-CL"/>
        </a:p>
      </dgm:t>
    </dgm:pt>
    <dgm:pt modelId="{18F40B43-754C-4F9C-8120-EBCC216418E5}" type="parTrans" cxnId="{8044B5EB-9B5F-422E-BAE0-55EE0092E0C4}">
      <dgm:prSet/>
      <dgm:spPr/>
      <dgm:t>
        <a:bodyPr/>
        <a:lstStyle/>
        <a:p>
          <a:endParaRPr lang="es-CL"/>
        </a:p>
      </dgm:t>
    </dgm:pt>
    <dgm:pt modelId="{94B995F4-7360-4877-80DF-2534FD9126E5}" type="pres">
      <dgm:prSet presAssocID="{7DB6A4FC-716C-4E62-818E-D979153160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B94DA5-9CD7-4D53-9FDA-1A1C51DC8B1E}" type="pres">
      <dgm:prSet presAssocID="{10A0B361-18EE-4F5E-87A4-8A47719083D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C26580-1588-41B6-BA71-5946A58CE47F}" type="pres">
      <dgm:prSet presAssocID="{10A0B361-18EE-4F5E-87A4-8A47719083DB}" presName="gear1srcNode" presStyleLbl="node1" presStyleIdx="0" presStyleCnt="3"/>
      <dgm:spPr/>
      <dgm:t>
        <a:bodyPr/>
        <a:lstStyle/>
        <a:p>
          <a:endParaRPr lang="es-CL"/>
        </a:p>
      </dgm:t>
    </dgm:pt>
    <dgm:pt modelId="{65176CC8-E8D3-44D5-BE90-DAABD7F1A6A3}" type="pres">
      <dgm:prSet presAssocID="{10A0B361-18EE-4F5E-87A4-8A47719083DB}" presName="gear1dstNode" presStyleLbl="node1" presStyleIdx="0" presStyleCnt="3"/>
      <dgm:spPr/>
      <dgm:t>
        <a:bodyPr/>
        <a:lstStyle/>
        <a:p>
          <a:endParaRPr lang="es-CL"/>
        </a:p>
      </dgm:t>
    </dgm:pt>
    <dgm:pt modelId="{4E23DEE9-16A5-453E-93D9-AD0065408AAD}" type="pres">
      <dgm:prSet presAssocID="{B2D15508-FD38-4B6B-90EF-7857DCACC9E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4A25E4-251D-42A4-9CE1-F12006989209}" type="pres">
      <dgm:prSet presAssocID="{B2D15508-FD38-4B6B-90EF-7857DCACC9EE}" presName="gear2srcNode" presStyleLbl="node1" presStyleIdx="1" presStyleCnt="3"/>
      <dgm:spPr/>
      <dgm:t>
        <a:bodyPr/>
        <a:lstStyle/>
        <a:p>
          <a:endParaRPr lang="es-CL"/>
        </a:p>
      </dgm:t>
    </dgm:pt>
    <dgm:pt modelId="{F598B2AE-1335-4987-A290-70C61AE0A526}" type="pres">
      <dgm:prSet presAssocID="{B2D15508-FD38-4B6B-90EF-7857DCACC9EE}" presName="gear2dstNode" presStyleLbl="node1" presStyleIdx="1" presStyleCnt="3"/>
      <dgm:spPr/>
      <dgm:t>
        <a:bodyPr/>
        <a:lstStyle/>
        <a:p>
          <a:endParaRPr lang="es-CL"/>
        </a:p>
      </dgm:t>
    </dgm:pt>
    <dgm:pt modelId="{818FD000-AAAB-4684-AD6F-998BAC576457}" type="pres">
      <dgm:prSet presAssocID="{ED56E2C6-908C-47FD-BF8C-68FB88D0995E}" presName="gear3" presStyleLbl="node1" presStyleIdx="2" presStyleCnt="3"/>
      <dgm:spPr/>
      <dgm:t>
        <a:bodyPr/>
        <a:lstStyle/>
        <a:p>
          <a:endParaRPr lang="es-CL"/>
        </a:p>
      </dgm:t>
    </dgm:pt>
    <dgm:pt modelId="{3B82B272-F889-4B9E-A967-8E2059C2ED1B}" type="pres">
      <dgm:prSet presAssocID="{ED56E2C6-908C-47FD-BF8C-68FB88D0995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D2BB7F-DA9A-43B8-85D6-39214760663C}" type="pres">
      <dgm:prSet presAssocID="{ED56E2C6-908C-47FD-BF8C-68FB88D0995E}" presName="gear3srcNode" presStyleLbl="node1" presStyleIdx="2" presStyleCnt="3"/>
      <dgm:spPr/>
      <dgm:t>
        <a:bodyPr/>
        <a:lstStyle/>
        <a:p>
          <a:endParaRPr lang="es-CL"/>
        </a:p>
      </dgm:t>
    </dgm:pt>
    <dgm:pt modelId="{CE274581-8252-4E20-A539-8B04AE56080A}" type="pres">
      <dgm:prSet presAssocID="{ED56E2C6-908C-47FD-BF8C-68FB88D0995E}" presName="gear3dstNode" presStyleLbl="node1" presStyleIdx="2" presStyleCnt="3"/>
      <dgm:spPr/>
      <dgm:t>
        <a:bodyPr/>
        <a:lstStyle/>
        <a:p>
          <a:endParaRPr lang="es-CL"/>
        </a:p>
      </dgm:t>
    </dgm:pt>
    <dgm:pt modelId="{CCCA7FC5-3957-4EED-BA8A-A6AA39DD8046}" type="pres">
      <dgm:prSet presAssocID="{91977D57-5286-4A85-8102-497A25962752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2E7D29A5-BF30-444B-8D80-2E24E46546A9}" type="pres">
      <dgm:prSet presAssocID="{D8D52788-678F-4137-8502-67CD11B64C85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6C4F4CD8-CB48-499B-AA74-D56FED299880}" type="pres">
      <dgm:prSet presAssocID="{F0A5532B-D625-45E0-80EE-BC9A47DBA819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964A3B08-D155-4947-AB0F-CF6601513545}" type="presOf" srcId="{ED56E2C6-908C-47FD-BF8C-68FB88D0995E}" destId="{3B82B272-F889-4B9E-A967-8E2059C2ED1B}" srcOrd="1" destOrd="0" presId="urn:microsoft.com/office/officeart/2005/8/layout/gear1"/>
    <dgm:cxn modelId="{8044B5EB-9B5F-422E-BAE0-55EE0092E0C4}" srcId="{7DB6A4FC-716C-4E62-818E-D979153160A7}" destId="{ED56E2C6-908C-47FD-BF8C-68FB88D0995E}" srcOrd="2" destOrd="0" parTransId="{18F40B43-754C-4F9C-8120-EBCC216418E5}" sibTransId="{F0A5532B-D625-45E0-80EE-BC9A47DBA819}"/>
    <dgm:cxn modelId="{BFD94B4B-CE23-4237-A09D-3530DACEE734}" type="presOf" srcId="{10A0B361-18EE-4F5E-87A4-8A47719083DB}" destId="{E0B94DA5-9CD7-4D53-9FDA-1A1C51DC8B1E}" srcOrd="0" destOrd="0" presId="urn:microsoft.com/office/officeart/2005/8/layout/gear1"/>
    <dgm:cxn modelId="{44E97F3A-FB79-4830-9569-0930EAE87C01}" type="presOf" srcId="{10A0B361-18EE-4F5E-87A4-8A47719083DB}" destId="{65176CC8-E8D3-44D5-BE90-DAABD7F1A6A3}" srcOrd="2" destOrd="0" presId="urn:microsoft.com/office/officeart/2005/8/layout/gear1"/>
    <dgm:cxn modelId="{26B89995-F531-4F00-9302-5B49D130EFE0}" type="presOf" srcId="{B2D15508-FD38-4B6B-90EF-7857DCACC9EE}" destId="{F598B2AE-1335-4987-A290-70C61AE0A526}" srcOrd="2" destOrd="0" presId="urn:microsoft.com/office/officeart/2005/8/layout/gear1"/>
    <dgm:cxn modelId="{F4CE8727-16A1-4B8C-B32B-F7FA0C4CB652}" type="presOf" srcId="{10A0B361-18EE-4F5E-87A4-8A47719083DB}" destId="{BBC26580-1588-41B6-BA71-5946A58CE47F}" srcOrd="1" destOrd="0" presId="urn:microsoft.com/office/officeart/2005/8/layout/gear1"/>
    <dgm:cxn modelId="{EC011E75-628D-4EED-85E0-69657F7FFE65}" type="presOf" srcId="{ED56E2C6-908C-47FD-BF8C-68FB88D0995E}" destId="{818FD000-AAAB-4684-AD6F-998BAC576457}" srcOrd="0" destOrd="0" presId="urn:microsoft.com/office/officeart/2005/8/layout/gear1"/>
    <dgm:cxn modelId="{62E54EC8-D7E0-404D-A8FB-64AFB6EDCD2E}" type="presOf" srcId="{91977D57-5286-4A85-8102-497A25962752}" destId="{CCCA7FC5-3957-4EED-BA8A-A6AA39DD8046}" srcOrd="0" destOrd="0" presId="urn:microsoft.com/office/officeart/2005/8/layout/gear1"/>
    <dgm:cxn modelId="{DE3B6677-49DB-4937-8084-C4A59574D196}" srcId="{7DB6A4FC-716C-4E62-818E-D979153160A7}" destId="{10A0B361-18EE-4F5E-87A4-8A47719083DB}" srcOrd="0" destOrd="0" parTransId="{2D2C7A3E-0884-4911-A6E0-1A6651E94011}" sibTransId="{91977D57-5286-4A85-8102-497A25962752}"/>
    <dgm:cxn modelId="{617EE078-EFA3-4465-800F-6B22452763B9}" type="presOf" srcId="{B2D15508-FD38-4B6B-90EF-7857DCACC9EE}" destId="{4E23DEE9-16A5-453E-93D9-AD0065408AAD}" srcOrd="0" destOrd="0" presId="urn:microsoft.com/office/officeart/2005/8/layout/gear1"/>
    <dgm:cxn modelId="{92AB5605-1A00-4E27-94E6-C068CF434686}" type="presOf" srcId="{ED56E2C6-908C-47FD-BF8C-68FB88D0995E}" destId="{93D2BB7F-DA9A-43B8-85D6-39214760663C}" srcOrd="2" destOrd="0" presId="urn:microsoft.com/office/officeart/2005/8/layout/gear1"/>
    <dgm:cxn modelId="{073F0D66-6110-43EA-91D8-E5300CD4FC47}" type="presOf" srcId="{F0A5532B-D625-45E0-80EE-BC9A47DBA819}" destId="{6C4F4CD8-CB48-499B-AA74-D56FED299880}" srcOrd="0" destOrd="0" presId="urn:microsoft.com/office/officeart/2005/8/layout/gear1"/>
    <dgm:cxn modelId="{5036015E-03E5-4471-8C6F-B568F163F279}" type="presOf" srcId="{7DB6A4FC-716C-4E62-818E-D979153160A7}" destId="{94B995F4-7360-4877-80DF-2534FD9126E5}" srcOrd="0" destOrd="0" presId="urn:microsoft.com/office/officeart/2005/8/layout/gear1"/>
    <dgm:cxn modelId="{139F36B1-7156-472B-9B7C-29C69E7A68B7}" type="presOf" srcId="{B2D15508-FD38-4B6B-90EF-7857DCACC9EE}" destId="{794A25E4-251D-42A4-9CE1-F12006989209}" srcOrd="1" destOrd="0" presId="urn:microsoft.com/office/officeart/2005/8/layout/gear1"/>
    <dgm:cxn modelId="{E6F95B4C-8DB4-41F0-937F-63DBB516EB62}" type="presOf" srcId="{ED56E2C6-908C-47FD-BF8C-68FB88D0995E}" destId="{CE274581-8252-4E20-A539-8B04AE56080A}" srcOrd="3" destOrd="0" presId="urn:microsoft.com/office/officeart/2005/8/layout/gear1"/>
    <dgm:cxn modelId="{1157EA52-1C12-49DD-9FC7-B4A7EFA4EF9C}" srcId="{7DB6A4FC-716C-4E62-818E-D979153160A7}" destId="{B2D15508-FD38-4B6B-90EF-7857DCACC9EE}" srcOrd="1" destOrd="0" parTransId="{9A642F9A-89E5-4AA5-A928-4CA7259686FB}" sibTransId="{D8D52788-678F-4137-8502-67CD11B64C85}"/>
    <dgm:cxn modelId="{10BFBB64-3592-4F10-BFC3-2233F4A66B3D}" type="presOf" srcId="{D8D52788-678F-4137-8502-67CD11B64C85}" destId="{2E7D29A5-BF30-444B-8D80-2E24E46546A9}" srcOrd="0" destOrd="0" presId="urn:microsoft.com/office/officeart/2005/8/layout/gear1"/>
    <dgm:cxn modelId="{9D8D610F-6150-4B6B-8BE9-99AF871C403D}" type="presParOf" srcId="{94B995F4-7360-4877-80DF-2534FD9126E5}" destId="{E0B94DA5-9CD7-4D53-9FDA-1A1C51DC8B1E}" srcOrd="0" destOrd="0" presId="urn:microsoft.com/office/officeart/2005/8/layout/gear1"/>
    <dgm:cxn modelId="{E60D4D4D-8193-422D-9714-B9860F5D516C}" type="presParOf" srcId="{94B995F4-7360-4877-80DF-2534FD9126E5}" destId="{BBC26580-1588-41B6-BA71-5946A58CE47F}" srcOrd="1" destOrd="0" presId="urn:microsoft.com/office/officeart/2005/8/layout/gear1"/>
    <dgm:cxn modelId="{3C971A2D-F772-482B-A025-1021A53DEAC0}" type="presParOf" srcId="{94B995F4-7360-4877-80DF-2534FD9126E5}" destId="{65176CC8-E8D3-44D5-BE90-DAABD7F1A6A3}" srcOrd="2" destOrd="0" presId="urn:microsoft.com/office/officeart/2005/8/layout/gear1"/>
    <dgm:cxn modelId="{F691701E-77AD-4E96-917C-B338B2A38F95}" type="presParOf" srcId="{94B995F4-7360-4877-80DF-2534FD9126E5}" destId="{4E23DEE9-16A5-453E-93D9-AD0065408AAD}" srcOrd="3" destOrd="0" presId="urn:microsoft.com/office/officeart/2005/8/layout/gear1"/>
    <dgm:cxn modelId="{7A4CC629-5EB5-4850-9A43-0C7B32C44741}" type="presParOf" srcId="{94B995F4-7360-4877-80DF-2534FD9126E5}" destId="{794A25E4-251D-42A4-9CE1-F12006989209}" srcOrd="4" destOrd="0" presId="urn:microsoft.com/office/officeart/2005/8/layout/gear1"/>
    <dgm:cxn modelId="{AFA3894F-8EF1-4E90-8D0C-A0EE35DBB987}" type="presParOf" srcId="{94B995F4-7360-4877-80DF-2534FD9126E5}" destId="{F598B2AE-1335-4987-A290-70C61AE0A526}" srcOrd="5" destOrd="0" presId="urn:microsoft.com/office/officeart/2005/8/layout/gear1"/>
    <dgm:cxn modelId="{96BA2D77-C4A7-4AC4-8A07-3B85285A8453}" type="presParOf" srcId="{94B995F4-7360-4877-80DF-2534FD9126E5}" destId="{818FD000-AAAB-4684-AD6F-998BAC576457}" srcOrd="6" destOrd="0" presId="urn:microsoft.com/office/officeart/2005/8/layout/gear1"/>
    <dgm:cxn modelId="{7B446937-362E-408C-B3E5-78F35D2A7A0A}" type="presParOf" srcId="{94B995F4-7360-4877-80DF-2534FD9126E5}" destId="{3B82B272-F889-4B9E-A967-8E2059C2ED1B}" srcOrd="7" destOrd="0" presId="urn:microsoft.com/office/officeart/2005/8/layout/gear1"/>
    <dgm:cxn modelId="{B4FD969A-A58A-4921-9874-D89EF3620DD1}" type="presParOf" srcId="{94B995F4-7360-4877-80DF-2534FD9126E5}" destId="{93D2BB7F-DA9A-43B8-85D6-39214760663C}" srcOrd="8" destOrd="0" presId="urn:microsoft.com/office/officeart/2005/8/layout/gear1"/>
    <dgm:cxn modelId="{4A92094A-CCED-4A56-A47F-72C2EC07F49A}" type="presParOf" srcId="{94B995F4-7360-4877-80DF-2534FD9126E5}" destId="{CE274581-8252-4E20-A539-8B04AE56080A}" srcOrd="9" destOrd="0" presId="urn:microsoft.com/office/officeart/2005/8/layout/gear1"/>
    <dgm:cxn modelId="{F11B24B5-6A4A-490E-B9A9-F5C6FA08815B}" type="presParOf" srcId="{94B995F4-7360-4877-80DF-2534FD9126E5}" destId="{CCCA7FC5-3957-4EED-BA8A-A6AA39DD8046}" srcOrd="10" destOrd="0" presId="urn:microsoft.com/office/officeart/2005/8/layout/gear1"/>
    <dgm:cxn modelId="{1A07C047-F4CD-437D-AEAD-DDAD9F3B9DC6}" type="presParOf" srcId="{94B995F4-7360-4877-80DF-2534FD9126E5}" destId="{2E7D29A5-BF30-444B-8D80-2E24E46546A9}" srcOrd="11" destOrd="0" presId="urn:microsoft.com/office/officeart/2005/8/layout/gear1"/>
    <dgm:cxn modelId="{3DBC7C62-A0A4-4ECF-86D2-B55ECA90DC47}" type="presParOf" srcId="{94B995F4-7360-4877-80DF-2534FD9126E5}" destId="{6C4F4CD8-CB48-499B-AA74-D56FED29988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94DA5-9CD7-4D53-9FDA-1A1C51DC8B1E}">
      <dsp:nvSpPr>
        <dsp:cNvPr id="0" name=""/>
        <dsp:cNvSpPr/>
      </dsp:nvSpPr>
      <dsp:spPr>
        <a:xfrm>
          <a:off x="3950196" y="1481435"/>
          <a:ext cx="1810642" cy="1810642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Especialistas</a:t>
          </a:r>
          <a:endParaRPr lang="es-CL" sz="1600" kern="1200" dirty="0"/>
        </a:p>
      </dsp:txBody>
      <dsp:txXfrm>
        <a:off x="4314216" y="1905569"/>
        <a:ext cx="1082602" cy="930708"/>
      </dsp:txXfrm>
    </dsp:sp>
    <dsp:sp modelId="{4E23DEE9-16A5-453E-93D9-AD0065408AAD}">
      <dsp:nvSpPr>
        <dsp:cNvPr id="0" name=""/>
        <dsp:cNvSpPr/>
      </dsp:nvSpPr>
      <dsp:spPr>
        <a:xfrm>
          <a:off x="2896731" y="1053464"/>
          <a:ext cx="1316831" cy="131683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/>
            <a:t>Docentes y dirección</a:t>
          </a:r>
          <a:endParaRPr lang="es-CL" sz="1200" b="1" kern="1200" dirty="0"/>
        </a:p>
      </dsp:txBody>
      <dsp:txXfrm>
        <a:off x="3228247" y="1386984"/>
        <a:ext cx="653799" cy="649791"/>
      </dsp:txXfrm>
    </dsp:sp>
    <dsp:sp modelId="{818FD000-AAAB-4684-AD6F-998BAC576457}">
      <dsp:nvSpPr>
        <dsp:cNvPr id="0" name=""/>
        <dsp:cNvSpPr/>
      </dsp:nvSpPr>
      <dsp:spPr>
        <a:xfrm rot="20700000">
          <a:off x="3634290" y="144985"/>
          <a:ext cx="1290225" cy="129022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Padres</a:t>
          </a:r>
          <a:endParaRPr lang="es-CL" sz="1800" b="1" kern="1200" dirty="0"/>
        </a:p>
      </dsp:txBody>
      <dsp:txXfrm rot="-20700000">
        <a:off x="3917275" y="427970"/>
        <a:ext cx="724257" cy="724257"/>
      </dsp:txXfrm>
    </dsp:sp>
    <dsp:sp modelId="{CCCA7FC5-3957-4EED-BA8A-A6AA39DD8046}">
      <dsp:nvSpPr>
        <dsp:cNvPr id="0" name=""/>
        <dsp:cNvSpPr/>
      </dsp:nvSpPr>
      <dsp:spPr>
        <a:xfrm>
          <a:off x="3801319" y="1213657"/>
          <a:ext cx="2317622" cy="2317622"/>
        </a:xfrm>
        <a:prstGeom prst="circularArrow">
          <a:avLst>
            <a:gd name="adj1" fmla="val 4687"/>
            <a:gd name="adj2" fmla="val 299029"/>
            <a:gd name="adj3" fmla="val 2490028"/>
            <a:gd name="adj4" fmla="val 15918776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7D29A5-BF30-444B-8D80-2E24E46546A9}">
      <dsp:nvSpPr>
        <dsp:cNvPr id="0" name=""/>
        <dsp:cNvSpPr/>
      </dsp:nvSpPr>
      <dsp:spPr>
        <a:xfrm>
          <a:off x="2663522" y="765971"/>
          <a:ext cx="1683897" cy="16838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4F4CD8-CB48-499B-AA74-D56FED299880}">
      <dsp:nvSpPr>
        <dsp:cNvPr id="0" name=""/>
        <dsp:cNvSpPr/>
      </dsp:nvSpPr>
      <dsp:spPr>
        <a:xfrm>
          <a:off x="3335848" y="-133750"/>
          <a:ext cx="1815581" cy="18155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219F-4114-44D3-8541-90593092D1AB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D0E01-3873-4459-AD3E-CA3748266D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34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ES" smtClean="0"/>
              <a:t>Especialistas: </a:t>
            </a:r>
          </a:p>
          <a:p>
            <a:r>
              <a:rPr lang="fr-FR" altLang="es-ES" smtClean="0">
                <a:latin typeface="Arial" charset="0"/>
              </a:rPr>
              <a:t>- Actitudes positivas y acuerdos consensuados para llevar a cabo PIE.</a:t>
            </a:r>
          </a:p>
          <a:p>
            <a:pPr eaLnBrk="1" hangingPunct="1"/>
            <a:r>
              <a:rPr lang="fr-FR" altLang="es-ES" smtClean="0">
                <a:latin typeface="Arial" charset="0"/>
                <a:cs typeface="Arial" charset="0"/>
              </a:rPr>
              <a:t>- Desarrollo de una cultura de apoyo y colaboración entre padres, docentes y alumnos.</a:t>
            </a:r>
          </a:p>
          <a:p>
            <a:pPr eaLnBrk="1" hangingPunct="1"/>
            <a:r>
              <a:rPr lang="fr-FR" altLang="es-ES" smtClean="0">
                <a:latin typeface="Arial" charset="0"/>
                <a:cs typeface="Arial" charset="0"/>
              </a:rPr>
              <a:t>-Estilo de enseñanza abierto y flexible. </a:t>
            </a:r>
          </a:p>
          <a:p>
            <a:pPr eaLnBrk="1" hangingPunct="1"/>
            <a:r>
              <a:rPr lang="fr-FR" altLang="es-ES" smtClean="0">
                <a:latin typeface="Arial" charset="0"/>
                <a:cs typeface="Arial" charset="0"/>
              </a:rPr>
              <a:t>- Relaciones positivas y proyectos de colaboración e intercambio con otras escuelas de la comunidad, incluyendo la escuela especial.</a:t>
            </a:r>
          </a:p>
          <a:p>
            <a:endParaRPr lang="es-CL" altLang="es-ES" smtClean="0"/>
          </a:p>
          <a:p>
            <a:r>
              <a:rPr lang="es-CL" altLang="es-ES" smtClean="0"/>
              <a:t>Docentes: </a:t>
            </a:r>
          </a:p>
          <a:p>
            <a:r>
              <a:rPr lang="fr-FR" altLang="es-ES" smtClean="0">
                <a:latin typeface="Arial" charset="0"/>
              </a:rPr>
              <a:t>Trabajo conjunto y coordinado del equipo docente</a:t>
            </a:r>
          </a:p>
          <a:p>
            <a:endParaRPr lang="fr-FR" altLang="es-ES" smtClean="0">
              <a:latin typeface="Arial" charset="0"/>
            </a:endParaRPr>
          </a:p>
          <a:p>
            <a:r>
              <a:rPr lang="fr-FR" altLang="es-ES" smtClean="0">
                <a:latin typeface="Arial" charset="0"/>
              </a:rPr>
              <a:t>Padres: </a:t>
            </a:r>
          </a:p>
          <a:p>
            <a:r>
              <a:rPr lang="fr-FR" altLang="es-ES" smtClean="0">
                <a:latin typeface="Arial" charset="0"/>
                <a:cs typeface="Arial" charset="0"/>
              </a:rPr>
              <a:t>Participación activa y comprometida de los padres de familia</a:t>
            </a:r>
          </a:p>
          <a:p>
            <a:endParaRPr lang="es-CL" altLang="es-ES" smtClean="0"/>
          </a:p>
          <a:p>
            <a:endParaRPr lang="es-CL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5EC5F-5D16-44DB-A7CE-71F444F45462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41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7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2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8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1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0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4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58F-C21F-EC40-9673-7A575C12A3F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63F1-5609-D34E-90FB-C8E5254B721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3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787DE5-D398-4600-8A7D-A448A6EAF74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59CF82-B603-4D17-8A4D-D10A0012AAB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24673" y="17992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PRIMER </a:t>
            </a:r>
            <a:r>
              <a:rPr lang="es-CL" sz="3200" dirty="0">
                <a:solidFill>
                  <a:srgbClr val="002060"/>
                </a:solidFill>
              </a:rPr>
              <a:t>CONSEJO ESCOLAR </a:t>
            </a:r>
            <a:r>
              <a:rPr lang="es-CL" sz="3200" dirty="0" smtClean="0">
                <a:solidFill>
                  <a:srgbClr val="002060"/>
                </a:solidFill>
              </a:rPr>
              <a:t>2018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29937" cy="5205231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2" name="Rectángulo 1"/>
          <p:cNvSpPr/>
          <p:nvPr/>
        </p:nvSpPr>
        <p:spPr>
          <a:xfrm>
            <a:off x="395536" y="570681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i="1" dirty="0">
                <a:solidFill>
                  <a:srgbClr val="002060"/>
                </a:solidFill>
              </a:rPr>
              <a:t>“La buena convivencia y la excelencia académica nos permitirán alcanzar nuestros sueños”</a:t>
            </a:r>
          </a:p>
        </p:txBody>
      </p:sp>
    </p:spTree>
    <p:extLst>
      <p:ext uri="{BB962C8B-B14F-4D97-AF65-F5344CB8AC3E}">
        <p14:creationId xmlns:p14="http://schemas.microsoft.com/office/powerpoint/2010/main" val="27062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332656"/>
            <a:ext cx="7543801" cy="5536438"/>
          </a:xfrm>
        </p:spPr>
        <p:txBody>
          <a:bodyPr/>
          <a:lstStyle/>
          <a:p>
            <a:r>
              <a:rPr lang="es-CL" dirty="0" smtClean="0"/>
              <a:t>SIMCE 2° Medio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79" y="3990"/>
            <a:ext cx="5540640" cy="68205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33051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32655"/>
            <a:ext cx="8568952" cy="35074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54" y="3840086"/>
            <a:ext cx="8720146" cy="21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0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/>
              <a:t>Situación de Promoción y </a:t>
            </a:r>
            <a:r>
              <a:rPr lang="es-ES" sz="3600" b="1" dirty="0" err="1" smtClean="0"/>
              <a:t>Repitencia</a:t>
            </a:r>
            <a:r>
              <a:rPr lang="es-ES" sz="3600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 smtClean="0"/>
              <a:t>22  </a:t>
            </a:r>
            <a:r>
              <a:rPr lang="es-ES" sz="2400" b="1" dirty="0"/>
              <a:t>alumnos </a:t>
            </a:r>
            <a:r>
              <a:rPr lang="es-ES" dirty="0"/>
              <a:t>repitieron observándose una disminución de 17 casos respecto del año anterior.</a:t>
            </a:r>
            <a:endParaRPr lang="en-US" dirty="0"/>
          </a:p>
          <a:p>
            <a:r>
              <a:rPr lang="es-ES" dirty="0" smtClean="0"/>
              <a:t>La </a:t>
            </a:r>
            <a:r>
              <a:rPr lang="es-ES" dirty="0" err="1"/>
              <a:t>Repitencia</a:t>
            </a:r>
            <a:r>
              <a:rPr lang="es-ES" dirty="0"/>
              <a:t> se </a:t>
            </a:r>
            <a:r>
              <a:rPr lang="es-ES" dirty="0" smtClean="0"/>
              <a:t>desglos</a:t>
            </a:r>
            <a:r>
              <a:rPr lang="es-ES" dirty="0"/>
              <a:t>ó</a:t>
            </a:r>
            <a:r>
              <a:rPr lang="es-ES" dirty="0" smtClean="0"/>
              <a:t> </a:t>
            </a:r>
            <a:r>
              <a:rPr lang="es-ES" dirty="0"/>
              <a:t>de la siguiente manera: </a:t>
            </a:r>
            <a:endParaRPr lang="es-ES" dirty="0" smtClean="0"/>
          </a:p>
          <a:p>
            <a:r>
              <a:rPr lang="es-ES" dirty="0" smtClean="0"/>
              <a:t>E</a:t>
            </a:r>
            <a:r>
              <a:rPr lang="es-ES" dirty="0"/>
              <a:t>. Básica  11 alumnos </a:t>
            </a:r>
            <a:endParaRPr lang="es-ES" dirty="0" smtClean="0"/>
          </a:p>
          <a:p>
            <a:r>
              <a:rPr lang="es-ES" dirty="0" smtClean="0"/>
              <a:t>E</a:t>
            </a:r>
            <a:r>
              <a:rPr lang="es-ES" dirty="0"/>
              <a:t>. Media 11 </a:t>
            </a:r>
            <a:r>
              <a:rPr lang="es-ES" dirty="0" smtClean="0"/>
              <a:t> alumnos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1472" y="1178703"/>
            <a:ext cx="7851648" cy="13716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s-CL" sz="4050" dirty="0"/>
              <a:t>Programa de integración Escolar(PIE)</a:t>
            </a:r>
            <a:endParaRPr lang="es-ES" sz="4050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357189" y="2625329"/>
            <a:ext cx="7854950" cy="1314450"/>
          </a:xfrm>
        </p:spPr>
        <p:txBody>
          <a:bodyPr/>
          <a:lstStyle/>
          <a:p>
            <a:pPr algn="ctr"/>
            <a:r>
              <a:rPr lang="fr-FR" altLang="es-ES" dirty="0" smtClean="0"/>
              <a:t>CONSEJO ESCOLAR COLEGIO CLAUDIO MATTE ABRIL 2018</a:t>
            </a:r>
            <a:endParaRPr lang="es-ES" altLang="es-ES" dirty="0" smtClean="0"/>
          </a:p>
        </p:txBody>
      </p:sp>
      <p:pic>
        <p:nvPicPr>
          <p:cNvPr id="4" name="3 Imagen" descr="sip.bmp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349" y="1125126"/>
            <a:ext cx="2054660" cy="635795"/>
          </a:xfrm>
          <a:prstGeom prst="rect">
            <a:avLst/>
          </a:prstGeom>
        </p:spPr>
      </p:pic>
      <p:pic>
        <p:nvPicPr>
          <p:cNvPr id="5125" name="Picture 5" descr="D:\DOCUMENTOS IRIS\Pictures\circulo niñ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77" y="3429000"/>
            <a:ext cx="3500437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7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Profesionales PIE</a:t>
            </a:r>
            <a:endParaRPr lang="es-CL" dirty="0"/>
          </a:p>
        </p:txBody>
      </p:sp>
      <p:sp>
        <p:nvSpPr>
          <p:cNvPr id="6" name="Forma libre 5"/>
          <p:cNvSpPr/>
          <p:nvPr/>
        </p:nvSpPr>
        <p:spPr>
          <a:xfrm>
            <a:off x="383241" y="3417115"/>
            <a:ext cx="2235268" cy="1080725"/>
          </a:xfrm>
          <a:custGeom>
            <a:avLst/>
            <a:gdLst>
              <a:gd name="connsiteX0" fmla="*/ 0 w 2160370"/>
              <a:gd name="connsiteY0" fmla="*/ 0 h 1440967"/>
              <a:gd name="connsiteX1" fmla="*/ 2160370 w 2160370"/>
              <a:gd name="connsiteY1" fmla="*/ 0 h 1440967"/>
              <a:gd name="connsiteX2" fmla="*/ 2160370 w 2160370"/>
              <a:gd name="connsiteY2" fmla="*/ 1440967 h 1440967"/>
              <a:gd name="connsiteX3" fmla="*/ 0 w 2160370"/>
              <a:gd name="connsiteY3" fmla="*/ 1440967 h 1440967"/>
              <a:gd name="connsiteX4" fmla="*/ 0 w 2160370"/>
              <a:gd name="connsiteY4" fmla="*/ 0 h 144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70" h="1440967">
                <a:moveTo>
                  <a:pt x="0" y="0"/>
                </a:moveTo>
                <a:lnTo>
                  <a:pt x="2160370" y="0"/>
                </a:lnTo>
                <a:lnTo>
                  <a:pt x="2160370" y="1440967"/>
                </a:lnTo>
                <a:lnTo>
                  <a:pt x="0" y="14409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244" tIns="112014" rIns="112014" bIns="112014" numCol="1" spcCol="1270" anchor="ctr" anchorCtr="0">
            <a:no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b="1" dirty="0"/>
              <a:t>Claudia Villagrán</a:t>
            </a:r>
          </a:p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b="1" dirty="0"/>
              <a:t>3</a:t>
            </a:r>
            <a:r>
              <a:rPr lang="es-CL" b="1" dirty="0"/>
              <a:t>4 </a:t>
            </a:r>
            <a:r>
              <a:rPr lang="es-CL" b="1" dirty="0" err="1"/>
              <a:t>hr</a:t>
            </a:r>
            <a:r>
              <a:rPr lang="es-CL" b="1" dirty="0" err="1"/>
              <a:t>s</a:t>
            </a:r>
            <a:r>
              <a:rPr lang="es-CL" b="1" dirty="0"/>
              <a:t> </a:t>
            </a:r>
            <a:r>
              <a:rPr lang="es-CL" b="1" dirty="0"/>
              <a:t>d</a:t>
            </a:r>
            <a:r>
              <a:rPr lang="es-CL" b="1" dirty="0"/>
              <a:t>e contrato</a:t>
            </a:r>
            <a:endParaRPr lang="es-CL" b="1" dirty="0"/>
          </a:p>
        </p:txBody>
      </p:sp>
      <p:sp>
        <p:nvSpPr>
          <p:cNvPr id="8" name="Forma libre 7"/>
          <p:cNvSpPr/>
          <p:nvPr/>
        </p:nvSpPr>
        <p:spPr>
          <a:xfrm>
            <a:off x="628650" y="2231368"/>
            <a:ext cx="1771650" cy="1080185"/>
          </a:xfrm>
          <a:custGeom>
            <a:avLst/>
            <a:gdLst>
              <a:gd name="connsiteX0" fmla="*/ 0 w 1440246"/>
              <a:gd name="connsiteY0" fmla="*/ 720123 h 1440246"/>
              <a:gd name="connsiteX1" fmla="*/ 720123 w 1440246"/>
              <a:gd name="connsiteY1" fmla="*/ 0 h 1440246"/>
              <a:gd name="connsiteX2" fmla="*/ 1440246 w 1440246"/>
              <a:gd name="connsiteY2" fmla="*/ 720123 h 1440246"/>
              <a:gd name="connsiteX3" fmla="*/ 720123 w 1440246"/>
              <a:gd name="connsiteY3" fmla="*/ 1440246 h 1440246"/>
              <a:gd name="connsiteX4" fmla="*/ 0 w 1440246"/>
              <a:gd name="connsiteY4" fmla="*/ 720123 h 14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246" h="1440246">
                <a:moveTo>
                  <a:pt x="0" y="720123"/>
                </a:moveTo>
                <a:cubicBezTo>
                  <a:pt x="0" y="322410"/>
                  <a:pt x="322410" y="0"/>
                  <a:pt x="720123" y="0"/>
                </a:cubicBezTo>
                <a:cubicBezTo>
                  <a:pt x="1117836" y="0"/>
                  <a:pt x="1440246" y="322410"/>
                  <a:pt x="1440246" y="720123"/>
                </a:cubicBezTo>
                <a:cubicBezTo>
                  <a:pt x="1440246" y="1117836"/>
                  <a:pt x="1117836" y="1440246"/>
                  <a:pt x="720123" y="1440246"/>
                </a:cubicBezTo>
                <a:cubicBezTo>
                  <a:pt x="322410" y="1440246"/>
                  <a:pt x="0" y="1117836"/>
                  <a:pt x="0" y="72012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189" tIns="158189" rIns="158189" bIns="158189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Educadora </a:t>
            </a: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Diferencial</a:t>
            </a:r>
            <a:endParaRPr lang="es-CL" sz="2000" b="1" dirty="0"/>
          </a:p>
        </p:txBody>
      </p:sp>
      <p:sp>
        <p:nvSpPr>
          <p:cNvPr id="9" name="Forma libre 8"/>
          <p:cNvSpPr/>
          <p:nvPr/>
        </p:nvSpPr>
        <p:spPr>
          <a:xfrm>
            <a:off x="3008169" y="3417115"/>
            <a:ext cx="3021407" cy="1080725"/>
          </a:xfrm>
          <a:custGeom>
            <a:avLst/>
            <a:gdLst>
              <a:gd name="connsiteX0" fmla="*/ 0 w 2160370"/>
              <a:gd name="connsiteY0" fmla="*/ 0 h 1440967"/>
              <a:gd name="connsiteX1" fmla="*/ 2160370 w 2160370"/>
              <a:gd name="connsiteY1" fmla="*/ 0 h 1440967"/>
              <a:gd name="connsiteX2" fmla="*/ 2160370 w 2160370"/>
              <a:gd name="connsiteY2" fmla="*/ 1440967 h 1440967"/>
              <a:gd name="connsiteX3" fmla="*/ 0 w 2160370"/>
              <a:gd name="connsiteY3" fmla="*/ 1440967 h 1440967"/>
              <a:gd name="connsiteX4" fmla="*/ 0 w 2160370"/>
              <a:gd name="connsiteY4" fmla="*/ 0 h 144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70" h="1440967">
                <a:moveTo>
                  <a:pt x="0" y="0"/>
                </a:moveTo>
                <a:lnTo>
                  <a:pt x="2160370" y="0"/>
                </a:lnTo>
                <a:lnTo>
                  <a:pt x="2160370" y="1440967"/>
                </a:lnTo>
                <a:lnTo>
                  <a:pt x="0" y="14409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244" tIns="112014" rIns="112014" bIns="112014" numCol="1" spcCol="1270" anchor="ctr" anchorCtr="0">
            <a:noAutofit/>
          </a:bodyPr>
          <a:lstStyle/>
          <a:p>
            <a:pPr algn="ct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Paulina Romero</a:t>
            </a:r>
          </a:p>
          <a:p>
            <a:pPr algn="ct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15 </a:t>
            </a:r>
            <a:r>
              <a:rPr lang="es-CL" sz="2000" b="1" dirty="0" err="1"/>
              <a:t>hrs</a:t>
            </a:r>
            <a:r>
              <a:rPr lang="es-CL" sz="2000" b="1" dirty="0"/>
              <a:t> de contrato</a:t>
            </a:r>
          </a:p>
        </p:txBody>
      </p:sp>
      <p:sp>
        <p:nvSpPr>
          <p:cNvPr id="10" name="Forma libre 9"/>
          <p:cNvSpPr/>
          <p:nvPr/>
        </p:nvSpPr>
        <p:spPr>
          <a:xfrm>
            <a:off x="3275856" y="2231368"/>
            <a:ext cx="1944216" cy="1080185"/>
          </a:xfrm>
          <a:custGeom>
            <a:avLst/>
            <a:gdLst>
              <a:gd name="connsiteX0" fmla="*/ 0 w 1440246"/>
              <a:gd name="connsiteY0" fmla="*/ 720123 h 1440246"/>
              <a:gd name="connsiteX1" fmla="*/ 720123 w 1440246"/>
              <a:gd name="connsiteY1" fmla="*/ 0 h 1440246"/>
              <a:gd name="connsiteX2" fmla="*/ 1440246 w 1440246"/>
              <a:gd name="connsiteY2" fmla="*/ 720123 h 1440246"/>
              <a:gd name="connsiteX3" fmla="*/ 720123 w 1440246"/>
              <a:gd name="connsiteY3" fmla="*/ 1440246 h 1440246"/>
              <a:gd name="connsiteX4" fmla="*/ 0 w 1440246"/>
              <a:gd name="connsiteY4" fmla="*/ 720123 h 14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246" h="1440246">
                <a:moveTo>
                  <a:pt x="0" y="720123"/>
                </a:moveTo>
                <a:cubicBezTo>
                  <a:pt x="0" y="322410"/>
                  <a:pt x="322410" y="0"/>
                  <a:pt x="720123" y="0"/>
                </a:cubicBezTo>
                <a:cubicBezTo>
                  <a:pt x="1117836" y="0"/>
                  <a:pt x="1440246" y="322410"/>
                  <a:pt x="1440246" y="720123"/>
                </a:cubicBezTo>
                <a:cubicBezTo>
                  <a:pt x="1440246" y="1117836"/>
                  <a:pt x="1117836" y="1440246"/>
                  <a:pt x="720123" y="1440246"/>
                </a:cubicBezTo>
                <a:cubicBezTo>
                  <a:pt x="322410" y="1440246"/>
                  <a:pt x="0" y="1117836"/>
                  <a:pt x="0" y="72012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189" tIns="158189" rIns="158189" bIns="158189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Fonoaudióloga</a:t>
            </a:r>
            <a:endParaRPr lang="es-CL" sz="2000" b="1" dirty="0"/>
          </a:p>
        </p:txBody>
      </p:sp>
      <p:sp>
        <p:nvSpPr>
          <p:cNvPr id="11" name="Forma libre 10"/>
          <p:cNvSpPr/>
          <p:nvPr/>
        </p:nvSpPr>
        <p:spPr>
          <a:xfrm>
            <a:off x="6293224" y="3417115"/>
            <a:ext cx="2220778" cy="1080725"/>
          </a:xfrm>
          <a:custGeom>
            <a:avLst/>
            <a:gdLst>
              <a:gd name="connsiteX0" fmla="*/ 0 w 2160370"/>
              <a:gd name="connsiteY0" fmla="*/ 0 h 1440967"/>
              <a:gd name="connsiteX1" fmla="*/ 2160370 w 2160370"/>
              <a:gd name="connsiteY1" fmla="*/ 0 h 1440967"/>
              <a:gd name="connsiteX2" fmla="*/ 2160370 w 2160370"/>
              <a:gd name="connsiteY2" fmla="*/ 1440967 h 1440967"/>
              <a:gd name="connsiteX3" fmla="*/ 0 w 2160370"/>
              <a:gd name="connsiteY3" fmla="*/ 1440967 h 1440967"/>
              <a:gd name="connsiteX4" fmla="*/ 0 w 2160370"/>
              <a:gd name="connsiteY4" fmla="*/ 0 h 144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70" h="1440967">
                <a:moveTo>
                  <a:pt x="0" y="0"/>
                </a:moveTo>
                <a:lnTo>
                  <a:pt x="2160370" y="0"/>
                </a:lnTo>
                <a:lnTo>
                  <a:pt x="2160370" y="1440967"/>
                </a:lnTo>
                <a:lnTo>
                  <a:pt x="0" y="14409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245" tIns="112014" rIns="112013" bIns="112014" numCol="1" spcCol="1270" anchor="ctr" anchorCtr="0">
            <a:no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dirty="0" smtClean="0"/>
          </a:p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dirty="0" smtClean="0"/>
              <a:t>Claudia </a:t>
            </a:r>
            <a:r>
              <a:rPr lang="es-CL" dirty="0"/>
              <a:t>Villagrán(10 h)</a:t>
            </a:r>
          </a:p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dirty="0"/>
              <a:t>Paulina Romero(4h)</a:t>
            </a:r>
          </a:p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dirty="0"/>
          </a:p>
        </p:txBody>
      </p:sp>
      <p:sp>
        <p:nvSpPr>
          <p:cNvPr id="12" name="Forma libre 11"/>
          <p:cNvSpPr/>
          <p:nvPr/>
        </p:nvSpPr>
        <p:spPr>
          <a:xfrm>
            <a:off x="6029576" y="2231368"/>
            <a:ext cx="1926800" cy="1080185"/>
          </a:xfrm>
          <a:custGeom>
            <a:avLst/>
            <a:gdLst>
              <a:gd name="connsiteX0" fmla="*/ 0 w 1440246"/>
              <a:gd name="connsiteY0" fmla="*/ 720123 h 1440246"/>
              <a:gd name="connsiteX1" fmla="*/ 720123 w 1440246"/>
              <a:gd name="connsiteY1" fmla="*/ 0 h 1440246"/>
              <a:gd name="connsiteX2" fmla="*/ 1440246 w 1440246"/>
              <a:gd name="connsiteY2" fmla="*/ 720123 h 1440246"/>
              <a:gd name="connsiteX3" fmla="*/ 720123 w 1440246"/>
              <a:gd name="connsiteY3" fmla="*/ 1440246 h 1440246"/>
              <a:gd name="connsiteX4" fmla="*/ 0 w 1440246"/>
              <a:gd name="connsiteY4" fmla="*/ 720123 h 14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246" h="1440246">
                <a:moveTo>
                  <a:pt x="0" y="720123"/>
                </a:moveTo>
                <a:cubicBezTo>
                  <a:pt x="0" y="322410"/>
                  <a:pt x="322410" y="0"/>
                  <a:pt x="720123" y="0"/>
                </a:cubicBezTo>
                <a:cubicBezTo>
                  <a:pt x="1117836" y="0"/>
                  <a:pt x="1440246" y="322410"/>
                  <a:pt x="1440246" y="720123"/>
                </a:cubicBezTo>
                <a:cubicBezTo>
                  <a:pt x="1440246" y="1117836"/>
                  <a:pt x="1117836" y="1440246"/>
                  <a:pt x="720123" y="1440246"/>
                </a:cubicBezTo>
                <a:cubicBezTo>
                  <a:pt x="322410" y="1440246"/>
                  <a:pt x="0" y="1117836"/>
                  <a:pt x="0" y="72012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189" tIns="158189" rIns="158189" bIns="158189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Coordinadoras</a:t>
            </a: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PIE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4680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76568" y="1966635"/>
            <a:ext cx="8007723" cy="363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2700" b="1" dirty="0">
              <a:latin typeface="Arial Black" panose="020B0A04020102020204" pitchFamily="34" charset="0"/>
            </a:endParaRPr>
          </a:p>
          <a:p>
            <a:endParaRPr lang="es-CL" sz="2700" b="1" dirty="0">
              <a:latin typeface="Arial Black" panose="020B0A04020102020204" pitchFamily="34" charset="0"/>
            </a:endParaRPr>
          </a:p>
          <a:p>
            <a:r>
              <a:rPr lang="es-CL" sz="2700" b="1" dirty="0" err="1">
                <a:latin typeface="Arial Black" panose="020B0A04020102020204" pitchFamily="34" charset="0"/>
              </a:rPr>
              <a:t>PKºA-PKºB</a:t>
            </a:r>
            <a:endParaRPr lang="es-CL" sz="2700" b="1" dirty="0">
              <a:latin typeface="Arial Black" panose="020B0A04020102020204" pitchFamily="34" charset="0"/>
            </a:endParaRPr>
          </a:p>
          <a:p>
            <a:r>
              <a:rPr lang="es-CL" sz="2700" b="1" dirty="0" err="1">
                <a:latin typeface="Arial Black" panose="020B0A04020102020204" pitchFamily="34" charset="0"/>
              </a:rPr>
              <a:t>KºA</a:t>
            </a:r>
            <a:r>
              <a:rPr lang="es-CL" sz="2700" b="1" dirty="0">
                <a:latin typeface="Arial Black" panose="020B0A04020102020204" pitchFamily="34" charset="0"/>
              </a:rPr>
              <a:t> – </a:t>
            </a:r>
            <a:r>
              <a:rPr lang="es-CL" sz="2700" b="1" dirty="0" err="1">
                <a:latin typeface="Arial Black" panose="020B0A04020102020204" pitchFamily="34" charset="0"/>
              </a:rPr>
              <a:t>KºB</a:t>
            </a:r>
            <a:r>
              <a:rPr lang="es-CL" sz="2700" b="1" dirty="0">
                <a:latin typeface="Arial Black" panose="020B0A04020102020204" pitchFamily="34" charset="0"/>
              </a:rPr>
              <a:t> </a:t>
            </a:r>
          </a:p>
          <a:p>
            <a:r>
              <a:rPr lang="es-CL" sz="2700" b="1" dirty="0">
                <a:latin typeface="Arial Black" panose="020B0A04020102020204" pitchFamily="34" charset="0"/>
              </a:rPr>
              <a:t>1°B</a:t>
            </a:r>
            <a:endParaRPr lang="es-CL" sz="27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Cursos atendidos por el PIE 2018 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3973724" y="2208679"/>
            <a:ext cx="3943230" cy="81147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Paulina Romero</a:t>
            </a:r>
          </a:p>
          <a:p>
            <a:pPr algn="ctr"/>
            <a:r>
              <a:rPr lang="es-CL" sz="2000" b="1" dirty="0">
                <a:solidFill>
                  <a:schemeClr val="tx1"/>
                </a:solidFill>
              </a:rPr>
              <a:t>Fonoaudióloga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14" name="Rectángulo redondeado 4"/>
          <p:cNvSpPr/>
          <p:nvPr/>
        </p:nvSpPr>
        <p:spPr>
          <a:xfrm>
            <a:off x="3986393" y="3595408"/>
            <a:ext cx="3943230" cy="72601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Claudia Villagrán</a:t>
            </a:r>
          </a:p>
          <a:p>
            <a:pPr algn="ctr"/>
            <a:r>
              <a:rPr lang="es-CL" sz="2000" b="1" dirty="0">
                <a:solidFill>
                  <a:schemeClr val="tx1"/>
                </a:solidFill>
              </a:rPr>
              <a:t>Educadora Diferencial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462" y="1131094"/>
            <a:ext cx="7899889" cy="121205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PANORAMA ANUAL 2018: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año 2017: 3 cursos: 15 </a:t>
            </a:r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niñ@s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427097"/>
              </p:ext>
            </p:extLst>
          </p:nvPr>
        </p:nvGraphicFramePr>
        <p:xfrm>
          <a:off x="1115613" y="2780928"/>
          <a:ext cx="4824538" cy="123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9"/>
                <a:gridCol w="2412269"/>
              </a:tblGrid>
              <a:tr h="722038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CURSOS</a:t>
                      </a:r>
                      <a:endParaRPr lang="es-C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ALUMNOS</a:t>
                      </a:r>
                      <a:r>
                        <a:rPr lang="es-CL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INTEGRADOS</a:t>
                      </a:r>
                      <a:endParaRPr lang="es-C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34292" marB="34292"/>
                </a:tc>
              </a:tr>
              <a:tr h="282464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5</a:t>
                      </a:r>
                      <a:endParaRPr lang="es-CL" sz="2400" b="1" dirty="0"/>
                    </a:p>
                  </a:txBody>
                  <a:tcPr marL="91434" marR="91434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25</a:t>
                      </a:r>
                      <a:r>
                        <a:rPr lang="es-CL" sz="2400" b="1" baseline="0" dirty="0" smtClean="0"/>
                        <a:t> </a:t>
                      </a:r>
                      <a:r>
                        <a:rPr lang="es-CL" sz="2400" b="1" baseline="0" dirty="0" err="1" smtClean="0"/>
                        <a:t>niñ@s</a:t>
                      </a:r>
                      <a:endParaRPr lang="es-CL" sz="2400" b="1" dirty="0"/>
                    </a:p>
                  </a:txBody>
                  <a:tcPr marL="91434" marR="91434" marT="34292" marB="342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8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" y="1071563"/>
            <a:ext cx="9072563" cy="857250"/>
          </a:xfrm>
        </p:spPr>
        <p:txBody>
          <a:bodyPr/>
          <a:lstStyle/>
          <a:p>
            <a:r>
              <a:rPr lang="es-CL" altLang="es-ES" dirty="0" smtClean="0"/>
              <a:t>Objetivo del PIE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40164"/>
              </p:ext>
            </p:extLst>
          </p:nvPr>
        </p:nvGraphicFramePr>
        <p:xfrm>
          <a:off x="457200" y="1768068"/>
          <a:ext cx="8229600" cy="329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4 CuadroTexto"/>
          <p:cNvSpPr txBox="1">
            <a:spLocks noChangeArrowheads="1"/>
          </p:cNvSpPr>
          <p:nvPr/>
        </p:nvSpPr>
        <p:spPr bwMode="auto">
          <a:xfrm>
            <a:off x="142876" y="5301853"/>
            <a:ext cx="89296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CL" altLang="es-ES" sz="1350" dirty="0"/>
              <a:t>Lograr que </a:t>
            </a:r>
            <a:r>
              <a:rPr lang="es-CL" altLang="es-ES" sz="1350" dirty="0"/>
              <a:t>adquieran el currículo escolar y las habilidades acordes a su desarrollo. </a:t>
            </a:r>
          </a:p>
        </p:txBody>
      </p:sp>
      <p:sp>
        <p:nvSpPr>
          <p:cNvPr id="6" name="5 Abrir llave"/>
          <p:cNvSpPr/>
          <p:nvPr/>
        </p:nvSpPr>
        <p:spPr>
          <a:xfrm>
            <a:off x="2000250" y="2303860"/>
            <a:ext cx="571500" cy="2357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 sz="1350"/>
          </a:p>
        </p:txBody>
      </p:sp>
      <p:sp>
        <p:nvSpPr>
          <p:cNvPr id="7174" name="6 CuadroTexto"/>
          <p:cNvSpPr txBox="1">
            <a:spLocks noChangeArrowheads="1"/>
          </p:cNvSpPr>
          <p:nvPr/>
        </p:nvSpPr>
        <p:spPr bwMode="auto">
          <a:xfrm>
            <a:off x="285751" y="3214688"/>
            <a:ext cx="16430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CL" altLang="es-ES" sz="1350"/>
              <a:t>Trabajo colaborativo </a:t>
            </a:r>
          </a:p>
        </p:txBody>
      </p:sp>
    </p:spTree>
    <p:extLst>
      <p:ext uri="{BB962C8B-B14F-4D97-AF65-F5344CB8AC3E}">
        <p14:creationId xmlns:p14="http://schemas.microsoft.com/office/powerpoint/2010/main" val="171969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653" y="908720"/>
            <a:ext cx="8291147" cy="54006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MX" sz="4300" b="1" u="sng" dirty="0"/>
              <a:t>Fonoaudiológico</a:t>
            </a:r>
            <a:r>
              <a:rPr lang="es-MX" sz="4300" dirty="0"/>
              <a:t>: </a:t>
            </a:r>
            <a:r>
              <a:rPr lang="es-MX" sz="4300" dirty="0"/>
              <a:t>Tratamiento semanal</a:t>
            </a:r>
            <a:r>
              <a:rPr lang="es-MX" sz="4300" dirty="0"/>
              <a:t>, 30 minutos</a:t>
            </a:r>
            <a:r>
              <a:rPr lang="es-MX" sz="4300" dirty="0"/>
              <a:t>, de atención por niño(individual o en parejas).</a:t>
            </a:r>
            <a:endParaRPr lang="es-MX" sz="4300" dirty="0"/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MX" sz="4300" b="1" u="sng" dirty="0"/>
              <a:t>Pedagógico( educadora Diferencial)</a:t>
            </a:r>
            <a:r>
              <a:rPr lang="es-MX" sz="4300" dirty="0"/>
              <a:t>:  </a:t>
            </a:r>
            <a:r>
              <a:rPr lang="es-MX" sz="4300" dirty="0"/>
              <a:t>Grupos de hasta 5 alumnos integrados por curso. </a:t>
            </a:r>
          </a:p>
          <a:p>
            <a:pPr lvl="2">
              <a:spcBef>
                <a:spcPct val="50000"/>
              </a:spcBef>
              <a:buFontTx/>
              <a:buChar char="•"/>
              <a:defRPr/>
            </a:pPr>
            <a:r>
              <a:rPr lang="es-MX" sz="4300" b="1" dirty="0"/>
              <a:t>Sin JEC</a:t>
            </a:r>
            <a:r>
              <a:rPr lang="es-MX" sz="4300" dirty="0"/>
              <a:t>: </a:t>
            </a:r>
            <a:r>
              <a:rPr lang="es-MX" sz="4300" dirty="0"/>
              <a:t>6 horas </a:t>
            </a:r>
            <a:r>
              <a:rPr lang="es-MX" sz="4300" dirty="0" err="1"/>
              <a:t>pedag</a:t>
            </a:r>
            <a:r>
              <a:rPr lang="es-MX" sz="4300" dirty="0"/>
              <a:t>. para </a:t>
            </a:r>
            <a:r>
              <a:rPr lang="es-MX" sz="4300" dirty="0"/>
              <a:t>trabajo con los alumnos y </a:t>
            </a:r>
            <a:r>
              <a:rPr lang="es-MX" sz="4300" dirty="0"/>
              <a:t>1 </a:t>
            </a:r>
            <a:r>
              <a:rPr lang="es-MX" sz="4300" dirty="0"/>
              <a:t>de </a:t>
            </a:r>
            <a:r>
              <a:rPr lang="es-MX" sz="4300" dirty="0"/>
              <a:t>coord. </a:t>
            </a:r>
            <a:r>
              <a:rPr lang="es-MX" sz="4300" dirty="0"/>
              <a:t>c</a:t>
            </a:r>
            <a:r>
              <a:rPr lang="es-MX" sz="4300" dirty="0"/>
              <a:t>on el profesor jefe.</a:t>
            </a:r>
            <a:endParaRPr lang="es-MX" sz="4300" dirty="0"/>
          </a:p>
          <a:p>
            <a:pPr lvl="2">
              <a:spcBef>
                <a:spcPct val="50000"/>
              </a:spcBef>
              <a:buFontTx/>
              <a:buChar char="•"/>
              <a:defRPr/>
            </a:pPr>
            <a:r>
              <a:rPr lang="es-MX" sz="4300" b="1" dirty="0"/>
              <a:t>Con JEC</a:t>
            </a:r>
            <a:r>
              <a:rPr lang="es-MX" sz="4300" dirty="0"/>
              <a:t>: </a:t>
            </a:r>
            <a:r>
              <a:rPr lang="es-MX" sz="4300" dirty="0"/>
              <a:t>8 </a:t>
            </a:r>
            <a:r>
              <a:rPr lang="es-MX" sz="4300" dirty="0"/>
              <a:t>horas para el trabajo con los alumnos </a:t>
            </a:r>
            <a:r>
              <a:rPr lang="es-MX" sz="4300" dirty="0"/>
              <a:t>y 1 de coord. con el profesor jefe.</a:t>
            </a:r>
            <a:endParaRPr lang="es-MX" sz="4300" dirty="0"/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MX" sz="4300" b="1" u="sng" dirty="0"/>
              <a:t>Tipos de </a:t>
            </a:r>
            <a:r>
              <a:rPr lang="es-MX" sz="4300" b="1" u="sng" dirty="0"/>
              <a:t>Intervención:</a:t>
            </a:r>
            <a:endParaRPr lang="es-MX" sz="4300" b="1" u="sng" dirty="0"/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MX" sz="4300" b="1" u="sng" dirty="0"/>
              <a:t>Aula regular: </a:t>
            </a:r>
            <a:r>
              <a:rPr lang="es-MX" sz="4300" dirty="0"/>
              <a:t>Taller de Lenguaje </a:t>
            </a:r>
            <a:r>
              <a:rPr lang="es-MX" sz="4300" dirty="0"/>
              <a:t>Oral una vez a la semana por curso. Mediación a los alumnos con Trastorno específico del lenguaje( TEL) apoyando el currículum de su nivel.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MX" sz="4300" b="1" u="sng" dirty="0"/>
              <a:t>Aula </a:t>
            </a:r>
            <a:r>
              <a:rPr lang="es-MX" sz="4300" b="1" u="sng" dirty="0"/>
              <a:t>de Recursos: </a:t>
            </a:r>
            <a:r>
              <a:rPr lang="es-MX" sz="4300" dirty="0"/>
              <a:t>1 hora </a:t>
            </a:r>
            <a:r>
              <a:rPr lang="es-MX" sz="4300" dirty="0"/>
              <a:t>pedagógica para los niños de Pre </a:t>
            </a:r>
            <a:r>
              <a:rPr lang="es-MX" sz="4300" dirty="0" err="1"/>
              <a:t>Kinder</a:t>
            </a:r>
            <a:r>
              <a:rPr lang="es-MX" sz="4300" dirty="0"/>
              <a:t>, </a:t>
            </a:r>
            <a:r>
              <a:rPr lang="es-MX" sz="4300" dirty="0" err="1"/>
              <a:t>kinder</a:t>
            </a:r>
            <a:r>
              <a:rPr lang="es-MX" sz="4300" dirty="0"/>
              <a:t>  y primero con TEL </a:t>
            </a:r>
            <a:r>
              <a:rPr lang="es-MX" sz="4300" dirty="0"/>
              <a:t>en </a:t>
            </a:r>
            <a:r>
              <a:rPr lang="es-MX" sz="4300" dirty="0"/>
              <a:t>la misma jornada de clases</a:t>
            </a:r>
            <a:r>
              <a:rPr lang="es-MX" sz="4300" dirty="0"/>
              <a:t>.</a:t>
            </a:r>
            <a:r>
              <a:rPr lang="es-MX" sz="4300" dirty="0"/>
              <a:t>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MX" sz="4300" b="1" u="sng" dirty="0"/>
              <a:t>Reunión entre profesora Jefe y la educadora diferencial </a:t>
            </a:r>
            <a:r>
              <a:rPr lang="es-MX" sz="4300" dirty="0"/>
              <a:t>: una hora a la semana para ver situación de cada alumno y coordinar aspectos necesarios relacionados con los contenidos del curso.  Orientaciones pedagógicas.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MX" sz="4300" b="1" u="sng" dirty="0"/>
              <a:t>Coordinadora </a:t>
            </a:r>
            <a:r>
              <a:rPr lang="es-MX" sz="4300" b="1" u="sng" dirty="0"/>
              <a:t>PIE:</a:t>
            </a:r>
            <a:r>
              <a:rPr lang="es-MX" sz="4300" dirty="0"/>
              <a:t>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MX" sz="4300" dirty="0"/>
              <a:t> </a:t>
            </a:r>
            <a:r>
              <a:rPr lang="es-MX" sz="4300" dirty="0"/>
              <a:t>2 horas por cada grupo de alumnos integrados. Para que coordine el trabajo de planificación entre docente </a:t>
            </a:r>
            <a:r>
              <a:rPr lang="es-MX" sz="4300" dirty="0"/>
              <a:t>, especialistas y equipo directivo.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MX" sz="4300" dirty="0" err="1"/>
              <a:t>Pesquizaje</a:t>
            </a:r>
            <a:r>
              <a:rPr lang="es-MX" sz="4300" dirty="0"/>
              <a:t> anual que se inicia en octubre de cada año. Diagnostica la totalidad de los alumnos de preescolar(criterio de severidad).</a:t>
            </a:r>
            <a:endParaRPr lang="es-MX" sz="4300" dirty="0"/>
          </a:p>
          <a:p>
            <a:pPr marL="0" indent="0">
              <a:buNone/>
              <a:defRPr/>
            </a:pPr>
            <a:endParaRPr lang="es-C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6427" y="22785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s-CL" sz="2700" b="1" u="sng" dirty="0"/>
              <a:t>Intervenciones del Equipo PIE:</a:t>
            </a:r>
            <a:endParaRPr lang="es-CL" sz="2700" b="1" u="sng" dirty="0"/>
          </a:p>
        </p:txBody>
      </p:sp>
    </p:spTree>
    <p:extLst>
      <p:ext uri="{BB962C8B-B14F-4D97-AF65-F5344CB8AC3E}">
        <p14:creationId xmlns:p14="http://schemas.microsoft.com/office/powerpoint/2010/main" val="34880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ES" smtClean="0"/>
              <a:t>Proyecto de Integración Escolar</a:t>
            </a:r>
          </a:p>
        </p:txBody>
      </p:sp>
      <p:pic>
        <p:nvPicPr>
          <p:cNvPr id="25603" name="3 Marcador de contenido" descr="NIÑ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2411016"/>
            <a:ext cx="3430587" cy="3161109"/>
          </a:xfrm>
        </p:spPr>
      </p:pic>
      <p:sp>
        <p:nvSpPr>
          <p:cNvPr id="7" name="6 CuadroTexto"/>
          <p:cNvSpPr txBox="1"/>
          <p:nvPr/>
        </p:nvSpPr>
        <p:spPr>
          <a:xfrm>
            <a:off x="4357686" y="4768462"/>
            <a:ext cx="4429156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100" cap="all" dirty="0">
                <a:ln>
                  <a:solidFill>
                    <a:srgbClr val="0070C0"/>
                  </a:solidFill>
                </a:ln>
                <a:latin typeface="Kristen ITC" pitchFamily="66" charset="0"/>
              </a:rPr>
              <a:t>Muchas gracias</a:t>
            </a:r>
            <a:endParaRPr lang="es-CL" sz="2100" cap="all" dirty="0">
              <a:ln>
                <a:solidFill>
                  <a:srgbClr val="0070C0"/>
                </a:solidFill>
              </a:ln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1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50" b="1" dirty="0">
                <a:solidFill>
                  <a:schemeClr val="accent2">
                    <a:lumMod val="50000"/>
                  </a:schemeClr>
                </a:solidFill>
              </a:rPr>
              <a:t>TEMAS A TRATAR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_tradnl" sz="3600" dirty="0" smtClean="0"/>
              <a:t>1.- Cuenta Pública </a:t>
            </a:r>
          </a:p>
          <a:p>
            <a:pPr>
              <a:lnSpc>
                <a:spcPct val="200000"/>
              </a:lnSpc>
            </a:pPr>
            <a:r>
              <a:rPr lang="es-ES_tradnl" sz="3600" dirty="0" smtClean="0"/>
              <a:t>2.- Programa PIE</a:t>
            </a:r>
          </a:p>
        </p:txBody>
      </p:sp>
    </p:spTree>
    <p:extLst>
      <p:ext uri="{BB962C8B-B14F-4D97-AF65-F5344CB8AC3E}">
        <p14:creationId xmlns:p14="http://schemas.microsoft.com/office/powerpoint/2010/main" val="30812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CUENTA PÚBLICA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Gestión financiara:</a:t>
            </a:r>
          </a:p>
          <a:p>
            <a:r>
              <a:rPr lang="es-ES" sz="2400" dirty="0" smtClean="0"/>
              <a:t>Nuestro </a:t>
            </a:r>
            <a:r>
              <a:rPr lang="es-ES" sz="2400" dirty="0"/>
              <a:t>colegio  finalizó con  una matrícula de  </a:t>
            </a:r>
            <a:r>
              <a:rPr lang="es-ES" sz="2800" b="1" dirty="0"/>
              <a:t>1190</a:t>
            </a:r>
            <a:r>
              <a:rPr lang="es-ES" sz="2400" dirty="0"/>
              <a:t> alumnos de los cuales </a:t>
            </a:r>
            <a:r>
              <a:rPr lang="es-ES" sz="2400" dirty="0" smtClean="0"/>
              <a:t>el </a:t>
            </a:r>
            <a:r>
              <a:rPr lang="es-ES" sz="2800" b="1" dirty="0" smtClean="0"/>
              <a:t>43%</a:t>
            </a:r>
            <a:r>
              <a:rPr lang="es-ES" sz="2400" dirty="0" smtClean="0"/>
              <a:t> </a:t>
            </a:r>
            <a:r>
              <a:rPr lang="es-ES" sz="2400" dirty="0"/>
              <a:t>son </a:t>
            </a:r>
            <a:r>
              <a:rPr lang="es-ES" sz="2400" u="sng" dirty="0"/>
              <a:t>Prioritarios</a:t>
            </a:r>
            <a:r>
              <a:rPr lang="es-ES" sz="2400" dirty="0"/>
              <a:t> </a:t>
            </a:r>
            <a:r>
              <a:rPr lang="es-ES" sz="2400" dirty="0" smtClean="0"/>
              <a:t>el </a:t>
            </a:r>
            <a:r>
              <a:rPr lang="es-ES" sz="2800" b="1" dirty="0" smtClean="0"/>
              <a:t>36 %</a:t>
            </a:r>
            <a:r>
              <a:rPr lang="es-ES" sz="2400" dirty="0" smtClean="0"/>
              <a:t> </a:t>
            </a:r>
            <a:r>
              <a:rPr lang="es-ES" sz="2400" dirty="0"/>
              <a:t>son </a:t>
            </a:r>
            <a:r>
              <a:rPr lang="es-ES" sz="2400" u="sng" dirty="0"/>
              <a:t>Preferentes</a:t>
            </a:r>
            <a:endParaRPr lang="en-US" sz="2400" u="sng" dirty="0"/>
          </a:p>
          <a:p>
            <a:r>
              <a:rPr lang="es-ES" sz="2400" dirty="0" smtClean="0"/>
              <a:t>El </a:t>
            </a:r>
            <a:r>
              <a:rPr lang="es-ES" sz="2400" dirty="0"/>
              <a:t>resumen contable al mes de diciembre de 2017 </a:t>
            </a:r>
            <a:r>
              <a:rPr lang="es-ES" sz="2400" dirty="0" smtClean="0"/>
              <a:t>se </a:t>
            </a:r>
            <a:r>
              <a:rPr lang="es-ES" sz="2400" dirty="0"/>
              <a:t>resume de la siguiente manera</a:t>
            </a:r>
            <a:endParaRPr lang="en-US" sz="2400" dirty="0"/>
          </a:p>
          <a:p>
            <a:r>
              <a:rPr lang="es-ES" sz="2400" dirty="0" smtClean="0">
                <a:solidFill>
                  <a:srgbClr val="FF0000"/>
                </a:solidFill>
              </a:rPr>
              <a:t>Total </a:t>
            </a:r>
            <a:r>
              <a:rPr lang="es-ES" sz="2400" dirty="0">
                <a:solidFill>
                  <a:srgbClr val="FF0000"/>
                </a:solidFill>
              </a:rPr>
              <a:t>Ingresos subvenciones :   $ 1.372 millones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s-ES" sz="2400" dirty="0">
                <a:solidFill>
                  <a:srgbClr val="FF0000"/>
                </a:solidFill>
              </a:rPr>
              <a:t>Total egresos                            :   $ 1.472 millones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28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>
            <a:normAutofit/>
          </a:bodyPr>
          <a:lstStyle/>
          <a:p>
            <a:r>
              <a:rPr lang="es-CL" sz="3600" b="1" dirty="0" smtClean="0"/>
              <a:t>Gestión Financiera</a:t>
            </a:r>
            <a:endParaRPr lang="en-U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772816"/>
            <a:ext cx="7543801" cy="4096278"/>
          </a:xfrm>
        </p:spPr>
        <p:txBody>
          <a:bodyPr/>
          <a:lstStyle/>
          <a:p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DESGLOSE DE EGRESOS</a:t>
            </a:r>
          </a:p>
          <a:p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66 %  Remuneraciones. </a:t>
            </a:r>
          </a:p>
          <a:p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15,9 %  Calidad 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de la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educación: asesorías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          	orientación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, evaluaciones, atención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	psicopedagógica.</a:t>
            </a:r>
          </a:p>
          <a:p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18,1 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Administración: mantención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, imprenta, luz,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	agua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, etc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5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4418" y="90033"/>
            <a:ext cx="7543800" cy="550108"/>
          </a:xfrm>
        </p:spPr>
        <p:txBody>
          <a:bodyPr>
            <a:normAutofit/>
          </a:bodyPr>
          <a:lstStyle/>
          <a:p>
            <a:r>
              <a:rPr lang="es-CL" sz="2800" b="1" dirty="0" smtClean="0"/>
              <a:t>                                 Gestión pedagógica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34418" y="6420092"/>
            <a:ext cx="8330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79% de nuestros alumnos se encuentran estudiando en la Educación Superior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6429" y="640141"/>
            <a:ext cx="7543801" cy="4744350"/>
          </a:xfrm>
        </p:spPr>
        <p:txBody>
          <a:bodyPr/>
          <a:lstStyle/>
          <a:p>
            <a:r>
              <a:rPr lang="es-CL" dirty="0" smtClean="0"/>
              <a:t>Resultados PSU</a:t>
            </a:r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" y="949443"/>
            <a:ext cx="4584589" cy="27556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018" y="942336"/>
            <a:ext cx="4584589" cy="27556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7" y="3705075"/>
            <a:ext cx="4584589" cy="27556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144" y="3680851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4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404664"/>
            <a:ext cx="7543801" cy="5464430"/>
          </a:xfrm>
        </p:spPr>
        <p:txBody>
          <a:bodyPr/>
          <a:lstStyle/>
          <a:p>
            <a:r>
              <a:rPr lang="es-CL" dirty="0" smtClean="0"/>
              <a:t>SIMCE 4° Básico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3184"/>
            <a:ext cx="5575318" cy="68448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" y="908720"/>
            <a:ext cx="34385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443" y="404664"/>
            <a:ext cx="8066318" cy="5464430"/>
          </a:xfrm>
        </p:spPr>
        <p:txBody>
          <a:bodyPr/>
          <a:lstStyle/>
          <a:p>
            <a:r>
              <a:rPr lang="es-CL" dirty="0" smtClean="0"/>
              <a:t>SIMCE 4° Básico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496944" cy="353961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2" y="4102184"/>
            <a:ext cx="8682642" cy="22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5603" y="548680"/>
            <a:ext cx="8081158" cy="5320414"/>
          </a:xfrm>
        </p:spPr>
        <p:txBody>
          <a:bodyPr/>
          <a:lstStyle/>
          <a:p>
            <a:r>
              <a:rPr lang="es-CL" dirty="0" smtClean="0"/>
              <a:t>SIMCE 6° básico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0"/>
            <a:ext cx="5556253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0" y="1124744"/>
            <a:ext cx="34766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16" y="260648"/>
            <a:ext cx="8170336" cy="37917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8148"/>
            <a:ext cx="7758971" cy="14346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301208"/>
            <a:ext cx="82089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448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575</Words>
  <Application>Microsoft Office PowerPoint</Application>
  <PresentationFormat>Presentación en pantalla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Kristen ITC</vt:lpstr>
      <vt:lpstr>Retrospección</vt:lpstr>
      <vt:lpstr>Presentación de PowerPoint</vt:lpstr>
      <vt:lpstr>TEMAS A TRATAR</vt:lpstr>
      <vt:lpstr>CUENTA PÚBLICA </vt:lpstr>
      <vt:lpstr>Gestión Financiera</vt:lpstr>
      <vt:lpstr>                                 Gestión pedagógica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de Promoción y Repitencia  </vt:lpstr>
      <vt:lpstr>Programa de integración Escolar(PIE)</vt:lpstr>
      <vt:lpstr>Profesionales PIE</vt:lpstr>
      <vt:lpstr>Cursos atendidos por el PIE 2018 </vt:lpstr>
      <vt:lpstr>PANORAMA ANUAL 2018: ( año 2017: 3 cursos: 15 niñ@s)</vt:lpstr>
      <vt:lpstr>Objetivo del PIE</vt:lpstr>
      <vt:lpstr>Intervenciones del Equipo PIE:</vt:lpstr>
      <vt:lpstr>Proyecto de Integración Escolar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CONSEJO ESCOLAR 2017</dc:title>
  <dc:creator>Nicolas</dc:creator>
  <cp:lastModifiedBy>Cristian Arnes</cp:lastModifiedBy>
  <cp:revision>54</cp:revision>
  <dcterms:created xsi:type="dcterms:W3CDTF">2017-04-06T12:58:38Z</dcterms:created>
  <dcterms:modified xsi:type="dcterms:W3CDTF">2018-04-03T11:08:51Z</dcterms:modified>
</cp:coreProperties>
</file>